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733" r:id="rId2"/>
    <p:sldId id="734" r:id="rId3"/>
    <p:sldId id="738" r:id="rId4"/>
    <p:sldId id="415" r:id="rId5"/>
    <p:sldId id="838" r:id="rId6"/>
    <p:sldId id="416" r:id="rId7"/>
    <p:sldId id="737" r:id="rId8"/>
    <p:sldId id="739" r:id="rId9"/>
    <p:sldId id="741" r:id="rId10"/>
    <p:sldId id="742" r:id="rId11"/>
    <p:sldId id="743" r:id="rId12"/>
    <p:sldId id="832" r:id="rId13"/>
    <p:sldId id="835" r:id="rId14"/>
    <p:sldId id="836" r:id="rId15"/>
    <p:sldId id="837" r:id="rId16"/>
    <p:sldId id="556" r:id="rId17"/>
    <p:sldId id="384" r:id="rId18"/>
    <p:sldId id="627" r:id="rId19"/>
    <p:sldId id="630" r:id="rId20"/>
    <p:sldId id="629" r:id="rId21"/>
    <p:sldId id="625" r:id="rId22"/>
    <p:sldId id="638" r:id="rId23"/>
    <p:sldId id="831" r:id="rId24"/>
    <p:sldId id="639" r:id="rId25"/>
    <p:sldId id="839" r:id="rId26"/>
    <p:sldId id="4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33E12-FFA5-4C7C-B1E2-192A46440D1C}" v="22" dt="2019-10-29T13:20:11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D0850-D9C2-4DD9-A010-E8855C7C600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3604-2D3B-45A3-8DDC-3A6A9AB87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3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74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36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66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88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0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1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2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3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4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2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0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7QbR2d8RN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Rmd3VCh0os&amp;feature=youtu.be&amp;t=858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heesa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time_continue=269&amp;v=da8kICcFHMQ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rogressivism" TargetMode="External"/><Relationship Id="rId4" Type="http://schemas.openxmlformats.org/officeDocument/2006/relationships/hyperlink" Target="https://en.wikipedia.org/wiki/Sexism_in_video_gam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F483-4E6B-4B7E-94B1-6DC9D0B8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6886"/>
            <a:ext cx="12192000" cy="204651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Survey of the Industry</a:t>
            </a:r>
          </a:p>
        </p:txBody>
      </p:sp>
    </p:spTree>
    <p:extLst>
      <p:ext uri="{BB962C8B-B14F-4D97-AF65-F5344CB8AC3E}">
        <p14:creationId xmlns:p14="http://schemas.microsoft.com/office/powerpoint/2010/main" val="139332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Game Industry: Sequels…..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group of people in a field&#10;&#10;Description generated with high confidence">
            <a:extLst>
              <a:ext uri="{FF2B5EF4-FFF2-40B4-BE49-F238E27FC236}">
                <a16:creationId xmlns:a16="http://schemas.microsoft.com/office/drawing/2014/main" id="{71821F14-B751-400E-84BA-03837D23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86" y="1154097"/>
            <a:ext cx="8631520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2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9CC0EFA-9F14-4989-A9AB-AA031E263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86" y="1092192"/>
            <a:ext cx="8631520" cy="4979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Game Industry: The biggest Sequel of all…..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AAC25-817E-42BE-95C5-0879A9A5CFA3}"/>
              </a:ext>
            </a:extLst>
          </p:cNvPr>
          <p:cNvSpPr txBox="1"/>
          <p:nvPr/>
        </p:nvSpPr>
        <p:spPr>
          <a:xfrm>
            <a:off x="4021584" y="1855433"/>
            <a:ext cx="4003830" cy="30894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Sales: 100,000,000 Units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Revenue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$6 Billion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2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of the Industry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1817636" cy="514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continue to be successful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Consistent Tech (doesn’t have the constant upgrades required in a PC)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Consistent Quality (Sony and MS have standards in regards to bugs)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Relatively cheap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Advancements in look, audio, and social gaming will give them a long life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will remain the premium experience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do outdate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no small model on console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Tablet &amp; Mobile Gaming  (iOS &amp; Android)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Huge market with an even higher level of competition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of entry is low; success is now elusive (too much competition)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IPs (Intellectual Properties) are becoming very important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0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9BBF2B-11F3-41B0-B9B1-FA25CB250615}"/>
              </a:ext>
            </a:extLst>
          </p:cNvPr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of the Industry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D52CDA-AA1C-4350-9964-7045D2CBDAA1}"/>
              </a:ext>
            </a:extLst>
          </p:cNvPr>
          <p:cNvSpPr/>
          <p:nvPr/>
        </p:nvSpPr>
        <p:spPr>
          <a:xfrm>
            <a:off x="0" y="122310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Emergence of eSports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F64CA7-D5D2-4607-9EFB-780858B5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1732549"/>
            <a:ext cx="11968223" cy="43199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BE79FF-79D8-4479-A24F-D1F1A3AB9A5E}"/>
              </a:ext>
            </a:extLst>
          </p:cNvPr>
          <p:cNvSpPr/>
          <p:nvPr/>
        </p:nvSpPr>
        <p:spPr>
          <a:xfrm>
            <a:off x="-10887" y="5783452"/>
            <a:ext cx="6727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Copyright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2018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Newzoo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Global Esports Market Report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297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9BBF2B-11F3-41B0-B9B1-FA25CB250615}"/>
              </a:ext>
            </a:extLst>
          </p:cNvPr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of the Industry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E79FF-79D8-4479-A24F-D1F1A3AB9A5E}"/>
              </a:ext>
            </a:extLst>
          </p:cNvPr>
          <p:cNvSpPr/>
          <p:nvPr/>
        </p:nvSpPr>
        <p:spPr>
          <a:xfrm>
            <a:off x="-10887" y="5783452"/>
            <a:ext cx="6727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Copyright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2018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Newzoo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Global Esports Market Report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D78B91-7008-4BE3-9A17-BE70B9A56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" r="42411" b="3471"/>
          <a:stretch/>
        </p:blipFill>
        <p:spPr>
          <a:xfrm>
            <a:off x="917597" y="1243584"/>
            <a:ext cx="5178403" cy="470595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7172FE2-0311-48D8-AFD5-DD0473EDA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0" t="16650" r="20404"/>
          <a:stretch/>
        </p:blipFill>
        <p:spPr>
          <a:xfrm>
            <a:off x="6096000" y="1244825"/>
            <a:ext cx="5901022" cy="470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377DF-0F03-4F42-8089-8745CFE7FE17}"/>
              </a:ext>
            </a:extLst>
          </p:cNvPr>
          <p:cNvSpPr txBox="1"/>
          <p:nvPr/>
        </p:nvSpPr>
        <p:spPr>
          <a:xfrm>
            <a:off x="9835213" y="1210273"/>
            <a:ext cx="216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 Estimated Esports Revenue</a:t>
            </a:r>
          </a:p>
        </p:txBody>
      </p:sp>
    </p:spTree>
    <p:extLst>
      <p:ext uri="{BB962C8B-B14F-4D97-AF65-F5344CB8AC3E}">
        <p14:creationId xmlns:p14="http://schemas.microsoft.com/office/powerpoint/2010/main" val="77090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9BBF2B-11F3-41B0-B9B1-FA25CB250615}"/>
              </a:ext>
            </a:extLst>
          </p:cNvPr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Esports Audience (Twitch &amp;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Youtube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D52CDA-AA1C-4350-9964-7045D2CBDAA1}"/>
              </a:ext>
            </a:extLst>
          </p:cNvPr>
          <p:cNvSpPr/>
          <p:nvPr/>
        </p:nvSpPr>
        <p:spPr>
          <a:xfrm>
            <a:off x="0" y="1201334"/>
            <a:ext cx="1219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		       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League of Legends	            347.4m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CS:GO 		            274.9m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DOTA 2  		            250.4m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Overwatch 	            101.3m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Hearthstone	              54.1m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E79FF-79D8-4479-A24F-D1F1A3AB9A5E}"/>
              </a:ext>
            </a:extLst>
          </p:cNvPr>
          <p:cNvSpPr/>
          <p:nvPr/>
        </p:nvSpPr>
        <p:spPr>
          <a:xfrm>
            <a:off x="-10887" y="5783452"/>
            <a:ext cx="6727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Copyright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2018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Newzoo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Global Esports Market Report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23357A-922C-4A97-B936-AC0BA0FB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5" y="1345264"/>
            <a:ext cx="7943064" cy="4438188"/>
          </a:xfrm>
        </p:spPr>
      </p:pic>
    </p:spTree>
    <p:extLst>
      <p:ext uri="{BB962C8B-B14F-4D97-AF65-F5344CB8AC3E}">
        <p14:creationId xmlns:p14="http://schemas.microsoft.com/office/powerpoint/2010/main" val="203839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Immersive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273281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interesting opportunities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makes a difference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on the World apps/games are already becoming mainstream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Snapchat, Google Maps,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Pokemon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Go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Harry Potter Wizards Unite and Minecraft Earth (early access)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and/or Eye Tracking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via visual/auditory feedback</a:t>
            </a:r>
          </a:p>
          <a:p>
            <a:pPr marL="2286000" marR="0" lvl="4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Hololens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2: Shipping before the end of the year: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targeting enterprise at $3500</a:t>
            </a:r>
          </a:p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https://www.youtube.com/watch?v=C7QbR2d8RNI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0" marR="0" lvl="5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Hololens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supplies player position, eye tracking, spatial mapping input, hand position as well as any user input to the PC and the PC streams the rendered images back.  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via device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World Tactile Feedback: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My belief is that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Mixed Reality looks to be the future</a:t>
            </a: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 of a set space and a themed overlay. Ex. Star Wars in Siebel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1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of the Industry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18060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(virtual reality)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Pros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Platform (30% of hardcore gamers are interesting in adding it to their systems)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Immersive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Cons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Currently needs a High-End system to really experience it properly.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Movement (in game and real time)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Growth Potential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Arcades (controlled environments)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Growing but niche platform/PC market, needs tech, lower price point and a big hit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(teaching, sales, HR, communication)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Interesting discussion on LinkedIn regarding 2D in VR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Stall: Interface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en-US" dirty="0">
                <a:hlinkClick r:id="rId2"/>
              </a:rPr>
              <a:t>https://www.youtube.com/watch?v=QRmd3VCh0os&amp;feature=youtu.be&amp;t=858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55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84DD-52F3-4CEE-B413-1573C495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37% want to be at a sporting event&#10;52% want to experience music events&#10;41% want to experience theatre&#10;56% want to travel s...">
            <a:extLst>
              <a:ext uri="{FF2B5EF4-FFF2-40B4-BE49-F238E27FC236}">
                <a16:creationId xmlns:a16="http://schemas.microsoft.com/office/drawing/2014/main" id="{61DFC00D-6444-4AEF-B3F3-6903737EBF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9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E8E77-C3F5-438A-A87C-E63C50AA6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838200" y="32656"/>
            <a:ext cx="10515600" cy="6793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D5060-EC65-4EF0-B917-B37FC32FE2C0}"/>
              </a:ext>
            </a:extLst>
          </p:cNvPr>
          <p:cNvSpPr txBox="1"/>
          <p:nvPr/>
        </p:nvSpPr>
        <p:spPr>
          <a:xfrm>
            <a:off x="1469572" y="6432620"/>
            <a:ext cx="2194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August 2018,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nowsourcing.com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46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Impact on the Economy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39BA8-665A-48F0-AEEB-D0074CEE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59" b="1776"/>
          <a:stretch/>
        </p:blipFill>
        <p:spPr>
          <a:xfrm>
            <a:off x="6469446" y="2387677"/>
            <a:ext cx="5616022" cy="360475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84142F-FCF4-4987-A0D7-FB88396A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27815" r="1332" b="14652"/>
          <a:stretch/>
        </p:blipFill>
        <p:spPr>
          <a:xfrm>
            <a:off x="106533" y="1184679"/>
            <a:ext cx="6362914" cy="3517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9F6CF-1E69-4BA3-9B1B-0EAA77D46E47}"/>
              </a:ext>
            </a:extLst>
          </p:cNvPr>
          <p:cNvSpPr txBox="1"/>
          <p:nvPr/>
        </p:nvSpPr>
        <p:spPr>
          <a:xfrm>
            <a:off x="106532" y="5853928"/>
            <a:ext cx="530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Copyright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http://www.theesa.com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ESA Releases 2017 Annual Report</a:t>
            </a:r>
          </a:p>
        </p:txBody>
      </p:sp>
    </p:spTree>
    <p:extLst>
      <p:ext uri="{BB962C8B-B14F-4D97-AF65-F5344CB8AC3E}">
        <p14:creationId xmlns:p14="http://schemas.microsoft.com/office/powerpoint/2010/main" val="24545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D7E45-1431-4B40-BA10-B2F587C7D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28" y="70694"/>
            <a:ext cx="6204857" cy="675734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5257CB-E63C-4576-8686-32293220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Timelines &amp; Expected 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E8C88-1585-42C6-8DE4-6C12CD0A527C}"/>
              </a:ext>
            </a:extLst>
          </p:cNvPr>
          <p:cNvSpPr txBox="1"/>
          <p:nvPr/>
        </p:nvSpPr>
        <p:spPr>
          <a:xfrm>
            <a:off x="302079" y="1518557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B9443-398D-42CF-82E3-D90E5FD1E23A}"/>
              </a:ext>
            </a:extLst>
          </p:cNvPr>
          <p:cNvSpPr txBox="1"/>
          <p:nvPr/>
        </p:nvSpPr>
        <p:spPr>
          <a:xfrm>
            <a:off x="5777593" y="212271"/>
            <a:ext cx="1614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Credit Suisse Oct 2016</a:t>
            </a:r>
          </a:p>
        </p:txBody>
      </p:sp>
    </p:spTree>
    <p:extLst>
      <p:ext uri="{BB962C8B-B14F-4D97-AF65-F5344CB8AC3E}">
        <p14:creationId xmlns:p14="http://schemas.microsoft.com/office/powerpoint/2010/main" val="117550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C83242-A0B1-4278-B8C0-7D0BDDEA8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0" y="0"/>
            <a:ext cx="122899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338D3-6CB0-4A22-A6A7-F124C6F42D4A}"/>
              </a:ext>
            </a:extLst>
          </p:cNvPr>
          <p:cNvSpPr txBox="1"/>
          <p:nvPr/>
        </p:nvSpPr>
        <p:spPr>
          <a:xfrm>
            <a:off x="249980" y="1006498"/>
            <a:ext cx="317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 2016</a:t>
            </a:r>
          </a:p>
        </p:txBody>
      </p:sp>
    </p:spTree>
    <p:extLst>
      <p:ext uri="{BB962C8B-B14F-4D97-AF65-F5344CB8AC3E}">
        <p14:creationId xmlns:p14="http://schemas.microsoft.com/office/powerpoint/2010/main" val="42454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A5A54-1445-4DC7-AF2C-817DF0900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-60512"/>
            <a:ext cx="12299576" cy="69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37CCF-A866-48C9-AD1B-04D9FDBB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98" y="1253403"/>
            <a:ext cx="4476750" cy="4600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A3600-891C-4A6C-B04D-441B48E3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2" y="1253403"/>
            <a:ext cx="5459528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9296-8836-4A1B-A292-96CDD44B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5E3-0422-4034-B98D-EA28400A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superdataresearch.com/wp-content/uploads/2019/01/Screen-Shot-2019-01-23-at-3.53.07-PM-e1548277163561.png">
            <a:extLst>
              <a:ext uri="{FF2B5EF4-FFF2-40B4-BE49-F238E27FC236}">
                <a16:creationId xmlns:a16="http://schemas.microsoft.com/office/drawing/2014/main" id="{73834315-3BA9-47EF-80ED-2B9E48FB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"/>
            <a:ext cx="12192000" cy="67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Future of the Industry: AR Offerings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180606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The Verge:  Current status of smart glasses.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Its 2019, where are our Smart Glasses: </a:t>
            </a:r>
            <a:r>
              <a:rPr lang="en-US" dirty="0">
                <a:hlinkClick r:id="rId2"/>
              </a:rPr>
              <a:t>https://www.youtube.com/watch?time_continue=269&amp;v=da8kICcFHMQ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Apple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 Glasses: According to channelnews.com, 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lang="en-US" i="1" dirty="0">
                <a:solidFill>
                  <a:schemeClr val="bg1"/>
                </a:solidFill>
              </a:rPr>
              <a:t>he glasses are expected to synchronize with a wearer’s iPhone to display things such as texts, emails, maps, and games over the user’s field of vision.</a:t>
            </a:r>
            <a:r>
              <a:rPr lang="en-US" sz="2000" i="1" dirty="0">
                <a:solidFill>
                  <a:prstClr val="white"/>
                </a:solidFill>
                <a:latin typeface="Calibri" panose="020F0502020204030204"/>
              </a:rPr>
              <a:t>”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Glasses, Echo Frames:  Audio AR, linking glasses to Alexa.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set notifications by swiping the side of the glasses, </a:t>
            </a:r>
            <a:r>
              <a:rPr lang="en-US" i="1" dirty="0">
                <a:solidFill>
                  <a:schemeClr val="bg1"/>
                </a:solidFill>
              </a:rPr>
              <a:t>set reminders, use smart home gear and link to your phone for alerts.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Facebook:  Verge.com says </a:t>
            </a:r>
            <a:r>
              <a:rPr lang="en-US" i="1" dirty="0">
                <a:solidFill>
                  <a:schemeClr val="bg1"/>
                </a:solidFill>
              </a:rPr>
              <a:t>“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</a:rPr>
              <a:t>it will produce “multi-layer representations of the world” using crowdsourced data, traditional maps, and footage captured through phones and augmented reality glasses. potential uses — like getting notifications projected in thin air, identifying objects with labels, or even projecting a holographic avatar to hang out with real people.”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Bose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</a:rPr>
              <a:t>: </a:t>
            </a:r>
            <a:r>
              <a:rPr lang="en-US" sz="1600" i="1" dirty="0">
                <a:solidFill>
                  <a:schemeClr val="bg1"/>
                </a:solidFill>
                <a:latin typeface="Helvetica" panose="020B0604020202020204" pitchFamily="34" charset="0"/>
              </a:rPr>
              <a:t>Audio AR:  Listening to audio, phone calls, apps connected to the phone).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60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7B4098-8AFA-4661-AE3F-8D9B70D53F88}"/>
              </a:ext>
            </a:extLst>
          </p:cNvPr>
          <p:cNvSpPr txBox="1"/>
          <p:nvPr/>
        </p:nvSpPr>
        <p:spPr>
          <a:xfrm>
            <a:off x="3275635" y="6581001"/>
            <a:ext cx="4016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https://gamerant.com/average-video-game-heroes/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Video Game Action heroes all white male">
            <a:extLst>
              <a:ext uri="{FF2B5EF4-FFF2-40B4-BE49-F238E27FC236}">
                <a16:creationId xmlns:a16="http://schemas.microsoft.com/office/drawing/2014/main" id="{A77A2E89-44EA-455B-8730-9EC01564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0"/>
            <a:ext cx="515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CEFCA6-6609-48C3-BA29-A1B0DC646D13}"/>
              </a:ext>
            </a:extLst>
          </p:cNvPr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Issues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2774C-DE7A-475E-9135-A678464EF04B}"/>
              </a:ext>
            </a:extLst>
          </p:cNvPr>
          <p:cNvSpPr txBox="1"/>
          <p:nvPr/>
        </p:nvSpPr>
        <p:spPr>
          <a:xfrm>
            <a:off x="173736" y="1051560"/>
            <a:ext cx="1181763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Misogyny,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Sexism in video gam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sexism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 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progressivism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in video game culture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Gamer 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Stereotyping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characters match the 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Gender Diversity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In-game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In-industry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Racial Diversity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In-game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In-industry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17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0080" y="2074363"/>
            <a:ext cx="3180806" cy="282682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Worldwide  Game Industry: Demographics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6AB98E-698E-4F20-B673-29ED36D9B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92" y="372979"/>
            <a:ext cx="7899979" cy="62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E39E617-2D75-4630-9ECB-D37F27A3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8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alking on a cell phone screen with text&#10;&#10;Description automatically generated">
            <a:extLst>
              <a:ext uri="{FF2B5EF4-FFF2-40B4-BE49-F238E27FC236}">
                <a16:creationId xmlns:a16="http://schemas.microsoft.com/office/drawing/2014/main" id="{548E52D3-727F-482E-A4F1-75C6B4B70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9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0079" y="2074363"/>
            <a:ext cx="2919549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Game Industry 2018: World-Wide Market</a:t>
            </a:r>
          </a:p>
        </p:txBody>
      </p:sp>
      <p:pic>
        <p:nvPicPr>
          <p:cNvPr id="3074" name="Picture 2" descr="Image result for video game market 2018">
            <a:extLst>
              <a:ext uri="{FF2B5EF4-FFF2-40B4-BE49-F238E27FC236}">
                <a16:creationId xmlns:a16="http://schemas.microsoft.com/office/drawing/2014/main" id="{A95C7697-A148-4C52-8B33-C628F568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51" y="947305"/>
            <a:ext cx="8051203" cy="548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2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Game Industry: Market Drivers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20182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 Age of Video Gamers: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04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 Drivers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2" y="1051560"/>
            <a:ext cx="1182109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number of video gamers worldwide: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 Billion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(about 50% spend money on video games)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2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282" y="296866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AAA Game Industry response: Sequels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20182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game’s 5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iteration’s 1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week domestic sales ($310M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beat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 Panther’s 1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week domestic sales ($292M)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Infinity Wars 1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week domestic sales ($250M)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0350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833</Words>
  <Application>Microsoft Office PowerPoint</Application>
  <PresentationFormat>Widescreen</PresentationFormat>
  <Paragraphs>139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1_Office Theme</vt:lpstr>
      <vt:lpstr>Survey of the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VR Timelines &amp; Expected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of the Industry</dc:title>
  <dc:creator>Dan Cermak</dc:creator>
  <cp:lastModifiedBy>Eric Shaffer</cp:lastModifiedBy>
  <cp:revision>1</cp:revision>
  <dcterms:created xsi:type="dcterms:W3CDTF">2019-10-28T14:17:53Z</dcterms:created>
  <dcterms:modified xsi:type="dcterms:W3CDTF">2019-10-31T03:44:45Z</dcterms:modified>
</cp:coreProperties>
</file>